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50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4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689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231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49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72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660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8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326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0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35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7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6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16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28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0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01FD-C074-4C89-8966-6B565EE1B4F5}" type="datetimeFigureOut">
              <a:rPr lang="ru-RU" smtClean="0"/>
              <a:t>15.10.2018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50E3D5-F357-4DDF-9F86-91CB5BC28A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49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8542" y="2000904"/>
            <a:ext cx="10793506" cy="1531190"/>
          </a:xfrm>
        </p:spPr>
        <p:txBody>
          <a:bodyPr>
            <a:normAutofit fontScale="90000"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Ценообразование на услуги некоммерческих организаций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3295" y="3801035"/>
            <a:ext cx="9144000" cy="1703295"/>
          </a:xfrm>
        </p:spPr>
        <p:txBody>
          <a:bodyPr>
            <a:normAutofit/>
          </a:bodyPr>
          <a:lstStyle/>
          <a:p>
            <a:pPr marL="457200" lvl="0" indent="-457200" algn="l" hangingPunct="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цен на услуги некоммерческих организаций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 hangingPunct="0">
              <a:buFont typeface="+mj-lt"/>
              <a:buAutoNum type="arabicPeriod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Ценовая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дискриминация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655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609600"/>
            <a:ext cx="10058400" cy="542544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ценообразования на основе цен конкурентов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Фирма при ориентации на этот метод определения цен .исходит исключительно из уровня текущих цен товаров-конкурентов и меньше всего обращает внимание на собственные издержки производства и спрос. Она устанавливает на свой товар цену чуть выше, или чуть ниже, или на уровне цен своих основных конкурентов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pic>
        <p:nvPicPr>
          <p:cNvPr id="2" name="Рисунок 1" descr="Олигополия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092" y="3840480"/>
            <a:ext cx="6126480" cy="287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064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699247"/>
            <a:ext cx="10058400" cy="5335793"/>
          </a:xfrm>
        </p:spPr>
        <p:txBody>
          <a:bodyPr>
            <a:normAutofit fontScale="92500" lnSpcReduction="10000"/>
          </a:bodyPr>
          <a:lstStyle/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этот метод ценообразования ориентируются фирмы, которые действуют на олигополистическом рынке или на рынке, приближенном к рынку совершенной конкуренции.</a:t>
            </a:r>
          </a:p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таком подходе к ценообразованию фирма, как правило, не меняет свои цены в связи с изменением спроса на ее товар и издержек ее производства. Она сохраняет свои цены, пока сохраняют свои цены конкуренты. Когда конкуренты изменяют цены, фирма также изменяет свои цены, хотя собственные издержки производства и уровень спроса остались без изменения.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745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537882"/>
            <a:ext cx="10058400" cy="549715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Метод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тендерного ценообразования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метод используется в тех случаях, когда несколько фирм конкурируют друг с другом в борьбе за получение контракта. Наиболее часто это бывает, когда фирмы участвуют в объявляемых правительством тендерах.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письменное заявление цены фирмой, при определении которой она исходит, прежде всего, из цен, которые, по ее мнению, будут назначены конкурентами, а не из величины своих издержек производства или уровня спроса на товар. </a:t>
            </a:r>
          </a:p>
        </p:txBody>
      </p:sp>
    </p:spTree>
    <p:extLst>
      <p:ext uri="{BB962C8B-B14F-4D97-AF65-F5344CB8AC3E}">
        <p14:creationId xmlns:p14="http://schemas.microsoft.com/office/powerpoint/2010/main" val="1224940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63387"/>
            <a:ext cx="10058400" cy="102197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Ценовая дискриминация некоммерческой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685364"/>
            <a:ext cx="10058400" cy="4689310"/>
          </a:xfrm>
        </p:spPr>
        <p:txBody>
          <a:bodyPr>
            <a:normAutofit/>
          </a:bodyPr>
          <a:lstStyle/>
          <a:p>
            <a:pPr indent="182880">
              <a:lnSpc>
                <a:spcPct val="150000"/>
              </a:lnSpc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Ценовая дискриминация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установление различных цен на один и тот же товар или услугу в зависимости от ряда признаков.</a:t>
            </a:r>
          </a:p>
          <a:p>
            <a:pPr indent="18288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распространенными примерами ценовой дискриминации в некоммерческой сфере являются различная входная плата в музеи, разные тарифы на оплату жилищно-коммунальных услуг и др.</a:t>
            </a:r>
          </a:p>
        </p:txBody>
      </p:sp>
    </p:spTree>
    <p:extLst>
      <p:ext uri="{BB962C8B-B14F-4D97-AF65-F5344CB8AC3E}">
        <p14:creationId xmlns:p14="http://schemas.microsoft.com/office/powerpoint/2010/main" val="962153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573741"/>
            <a:ext cx="10919012" cy="5461299"/>
          </a:xfrm>
        </p:spPr>
        <p:txBody>
          <a:bodyPr>
            <a:normAutofit fontScale="92500" lnSpcReduction="10000"/>
          </a:bodyPr>
          <a:lstStyle/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необходимым условиям проведения ценовой дискриминации можно отнести следующие: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выпуск и реализацию товара или услуги являются постоянными. Иными словами, себестоимость продукции является фиксированной величиной и не меняется в течение определенного отрезка времени.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услуги, реализуемые на рынке по разным ценам, не могут перепродаваться. Таким образом, исключается возможность перепродажи продукции, купленной по низким ценам, а также возможность случайной покупки по льготному тарифу. На практике данное ограничение может реализовываться с помощью дополнительных форм контроля (предъявление документов, дающих право на льготные тарифы; идентификационные карты, смарт–карты и т.д.)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5350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770965"/>
            <a:ext cx="10058400" cy="5264075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три основные вида ценовой дискриминации.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7200" algn="just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Потребительская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ценовая дискриминация или дискриминация первого вида.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потребительской ценовой дискриминации является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то, что разные цены на товары и услуги обусловлены различными характеристиками покупателей. В качестве потребительских характеристик чаще всего выступает уровень доходов, а также социальный статус, образование, профессия, возраст потребителей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984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484094"/>
            <a:ext cx="10058400" cy="5550946"/>
          </a:xfrm>
        </p:spPr>
        <p:txBody>
          <a:bodyPr/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Количественная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ценовая дискриминация или дискриминация второго вида.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Спецификой количественной ценовой дискриминации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то, что цена на товар или услугу прямо зависит от количества приобретаемой продукции. Чем больше товаров приобретается покупателем, тем дешевле он будет для него стоить.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296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529" y="394447"/>
            <a:ext cx="10497671" cy="5640593"/>
          </a:xfrm>
        </p:spPr>
        <p:txBody>
          <a:bodyPr>
            <a:normAutofit fontScale="92500"/>
          </a:bodyPr>
          <a:lstStyle/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ценовая дискриминация или дискриминация третьего вида.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Отличительной характеристикой индивидуальной ценовой дискриминации является возможность установления цен для каждого покупателя индивидуально. Данный вид ценовой дискриминации принято называть совершенной, так как каждый потребитель платит максимально возможную для него цену в зависимости от уровня его доходов, социального статуса и т.д. Однако на практике использовать в полной мере индивидуальную ценовую дискриминацию не представляется возможным. </a:t>
            </a:r>
          </a:p>
        </p:txBody>
      </p:sp>
    </p:spTree>
    <p:extLst>
      <p:ext uri="{BB962C8B-B14F-4D97-AF65-F5344CB8AC3E}">
        <p14:creationId xmlns:p14="http://schemas.microsoft.com/office/powerpoint/2010/main" val="1989178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699247"/>
            <a:ext cx="10058400" cy="533579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автором ценовой дискриминации в российских учреждениях культуры выявило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ее недостатков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она негативно оценивается потребителями, что в конечном итоге, ведет к ухудшению имиджа организации. Дискриминационная политика отражается на сокращении повторных посещений, снижении доходов от дополнительной деятельности учреждения культуры, таких как выручки сувенирных магазинов, кафе и т.д. Следовательно, косвенные расходы на проведение дискриминационной политики могут достигать значительных размеров.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643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717176"/>
            <a:ext cx="10058400" cy="5317864"/>
          </a:xfrm>
        </p:spPr>
        <p:txBody>
          <a:bodyPr>
            <a:normAutofit/>
          </a:bodyPr>
          <a:lstStyle/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данная ценовая политика отличается самым высоким уровнем не только косвенных, но и прямых расходов. Высокая дифференциация цен требует дополнительных затрат на выпуск и реализацию разных входных билетов, а также контроль за их использованием.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3218844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2636" y="930026"/>
            <a:ext cx="11044518" cy="73741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Ценовая политика некоммерческих организаций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981" y="1885104"/>
            <a:ext cx="10570759" cy="3450613"/>
          </a:xfrm>
        </p:spPr>
        <p:txBody>
          <a:bodyPr>
            <a:normAutofit fontScale="92500" lnSpcReduction="20000"/>
          </a:bodyPr>
          <a:lstStyle/>
          <a:p>
            <a:pPr indent="228600" algn="just">
              <a:lnSpc>
                <a:spcPct val="160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экономических особенностей деятельности некоммерческих организаций система ценообразования данных организаций имеет ярко выраженную специфику. Согласно эффекту «Болезни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Баумоля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расходы некоммерческих организаций растут быстрее их доходов, следовательно, цены на некоммерческие услуги отстают от среднего уровня цен в экономике.</a:t>
            </a:r>
          </a:p>
          <a:p>
            <a:endParaRPr lang="ru-RU" dirty="0"/>
          </a:p>
        </p:txBody>
      </p:sp>
      <p:pic>
        <p:nvPicPr>
          <p:cNvPr id="4" name="Рисунок 3" descr="Цена против ценности. Отсутствие маркетинговых идей бьет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575" y="4728754"/>
            <a:ext cx="5023540" cy="194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8873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201271"/>
            <a:ext cx="10058400" cy="4833769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4047" y="484094"/>
            <a:ext cx="10050807" cy="4982252"/>
          </a:xfrm>
        </p:spPr>
        <p:txBody>
          <a:bodyPr>
            <a:normAutofit lnSpcReduction="100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на формирование цен в некоммерческой сфере часто оказывает влияние наличие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(естественной)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рынке некоммерческих услуг. В провинциальных городах, как правило, экономически не оправдано создание нескольких художественных музеев, театров, высших учебных заведений и т.д. Следовательно, можно говорить о наличии определенного барьера для входа новых производителей на локальный рынок некоммерческих услуг.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79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627529"/>
            <a:ext cx="9603275" cy="4982251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на формирование цен в некоммерческих организациях оказывают влияние не только данные факторы, но и национальные особенности ценообразования, а также расходы, связанные с введением системы цен (привлечение дополнительных служащих, организация пропускной системы на входе, увеличение административных расходов и т.д.) В некоторых случаях такие расходы оказываются настолько велики, что применение той или иной ценовой политики является не целесообразным.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96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889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 некоммерческих организаций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47" y="1631577"/>
            <a:ext cx="10425953" cy="4607858"/>
          </a:xfrm>
        </p:spPr>
        <p:txBody>
          <a:bodyPr>
            <a:normAutofit/>
          </a:bodyPr>
          <a:lstStyle/>
          <a:p>
            <a:pPr marL="274320" lvl="1" indent="0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методам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 относятся методы определения цен: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–на основе торговых наценок,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точки безубыточности и получения целевой прибыли; </a:t>
            </a:r>
          </a:p>
          <a:p>
            <a:pPr hangingPunct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ценностной значимости товара для потребителя;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 конкурентов;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тендерного ценообразования и др.  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Затраты — Википедия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948" y="4312814"/>
            <a:ext cx="4454435" cy="243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71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447" y="448235"/>
            <a:ext cx="11152094" cy="6042212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Метод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 на основе торговых наценок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метода расчета цен проста и состоит в следующем: к себестоимости изделия начисляется стандартная надбавка. Чаще всего этим методом пользуются посредники для расчета конечной цены товара и определения размеров своего вознаграждения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наценок зависит от многих факторов: от характера товара, объемов его продаж, положения продавцов на рынке, сложившихся на рынке величин наценок, желаний продавцов, государственного вмешательства в ценообразование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984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622" y="204651"/>
            <a:ext cx="10730753" cy="5701553"/>
          </a:xfrm>
        </p:spPr>
        <p:txBody>
          <a:bodyPr>
            <a:normAutofit fontScale="92500"/>
          </a:bodyPr>
          <a:lstStyle/>
          <a:p>
            <a:pPr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Метод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 на основе расчета точки безубыточности и определения целевой прибыли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цен в этом методе осуществляется на основе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постоянных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переменных затрат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2880"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затраты включают издержки, которые фиксированы и не зависят от объема производства (даже при нулевом выпуске они сохраняются). К постоянным затратам относятся арендная плата, фиксированные коммунальные платежи, патенты, лицензии, амортизация, капитальный ремонт, отдельные налоги и др.</a:t>
            </a:r>
          </a:p>
          <a:p>
            <a:pPr indent="182880"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включают издержки, которые прямо пропорциональны объему производства (при нулевом производстве переменные издержки также равны нулю). К таковым относятся расход сырья и материалов, заработная плата основных рабочих и начисления на нее, текущий ремонт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5750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502024"/>
            <a:ext cx="10058400" cy="5533016"/>
          </a:xfrm>
        </p:spPr>
        <p:txBody>
          <a:bodyPr/>
          <a:lstStyle/>
          <a:p>
            <a:pPr indent="182880" algn="just">
              <a:lnSpc>
                <a:spcPct val="150000"/>
              </a:lnSpc>
              <a:spcBef>
                <a:spcPts val="0"/>
              </a:spcBef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2880" algn="just">
              <a:lnSpc>
                <a:spcPct val="150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фирма планирует получать целевую прибыль от реализации продукции, то она должна производить и реализовывать продукции больше безубыточного объема. В этом случае цена будет включать не только удельные постоянные и переменные затраты, но и прибыль.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376057"/>
            <a:ext cx="5498857" cy="225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09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645459"/>
            <a:ext cx="10058400" cy="5389581"/>
          </a:xfrm>
        </p:spPr>
        <p:txBody>
          <a:bodyPr>
            <a:noAutofit/>
          </a:bodyPr>
          <a:lstStyle/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ценообразования на основе ценностной значимости товара для потребителя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данного метода определения цен лежит ощущаемая потребителем ценностная значимость товара и желание покупателя за эту значимость платить определенную сумму. Цена в этом случае должна соответствовать ощущаемой потребителем ценностной значимости товара. Фирма может установить на свой товар высокую цену тогда, когда товар представляет для покупателя большую ценностную значимость и когда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готов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заплатить за него выше средней рыночной цены.</a:t>
            </a:r>
          </a:p>
        </p:txBody>
      </p:sp>
    </p:spTree>
    <p:extLst>
      <p:ext uri="{BB962C8B-B14F-4D97-AF65-F5344CB8AC3E}">
        <p14:creationId xmlns:p14="http://schemas.microsoft.com/office/powerpoint/2010/main" val="59238114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1019</Words>
  <Application>Microsoft Office PowerPoint</Application>
  <PresentationFormat>Широкоэкранный</PresentationFormat>
  <Paragraphs>54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Легкий дым</vt:lpstr>
      <vt:lpstr>Тема 6. Ценообразование на услуги некоммерческих организаций</vt:lpstr>
      <vt:lpstr>1. Ценовая политика некоммерческих организаций </vt:lpstr>
      <vt:lpstr>Презентация PowerPoint</vt:lpstr>
      <vt:lpstr>Презентация PowerPoint</vt:lpstr>
      <vt:lpstr>2. Методы ценообразования некоммерческих организаций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3. Ценовая дискриминация некоммерческой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Ценообразование на услуги некоммерческих организаций</dc:title>
  <dc:creator>Пользователь Windows</dc:creator>
  <cp:lastModifiedBy>Пользователь Windows</cp:lastModifiedBy>
  <cp:revision>18</cp:revision>
  <dcterms:created xsi:type="dcterms:W3CDTF">2017-10-03T07:46:15Z</dcterms:created>
  <dcterms:modified xsi:type="dcterms:W3CDTF">2018-10-15T09:26:04Z</dcterms:modified>
</cp:coreProperties>
</file>